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84" r:id="rId3"/>
    <p:sldId id="296" r:id="rId4"/>
    <p:sldId id="297" r:id="rId5"/>
    <p:sldId id="305" r:id="rId6"/>
    <p:sldId id="307" r:id="rId7"/>
    <p:sldId id="308" r:id="rId8"/>
    <p:sldId id="315" r:id="rId9"/>
    <p:sldId id="301" r:id="rId10"/>
    <p:sldId id="316" r:id="rId11"/>
    <p:sldId id="317" r:id="rId12"/>
    <p:sldId id="318" r:id="rId13"/>
    <p:sldId id="319" r:id="rId14"/>
    <p:sldId id="29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6"/>
    <a:srgbClr val="9259A3"/>
    <a:srgbClr val="FF7E8C"/>
    <a:srgbClr val="00FFF0"/>
    <a:srgbClr val="F36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6327"/>
  </p:normalViewPr>
  <p:slideViewPr>
    <p:cSldViewPr snapToGrid="0">
      <p:cViewPr varScale="1">
        <p:scale>
          <a:sx n="123" d="100"/>
          <a:sy n="123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6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C2B7-6072-924B-AE51-DA281600F23F}" type="datetimeFigureOut">
              <a:rPr lang="en-US" smtClean="0"/>
              <a:t>2/12/25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0036C-B239-7F49-800F-BE8CBE07A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3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89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86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89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114DB-C973-EE50-719D-1AF9AB9C7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33CD4-0848-F62F-EBA8-BA954550D0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F4A70D-FCA0-7492-FB0A-EE220B9E6B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C32F1-C498-4A9F-B2BA-CAD7464F8A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14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1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19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9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08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892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94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A69D3-7087-F2D4-B3B3-A1985C9F2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1582A-0E2D-F804-5077-CB018D3751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9292B6-EE3C-4C16-D556-040D2E3321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73E3A5-E633-C31D-E540-9559027453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12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9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5650-7DD4-7F7A-C2FC-9A48676A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65B7A-75E4-445D-6C89-352C2BF65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28CA-7A15-DDA1-2B5A-19023A4A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3B1-F3DA-4441-B1EE-A851EB4245DB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E9572-16CC-C507-3FE8-5D81F4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FE9A-D75D-41FD-14F2-54447E6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4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65A0-B957-4643-E75C-2923CBBA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F087-9007-D801-8855-4E4534E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94488-760D-5249-BCB4-53B99D251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792E3-9FDF-E54D-B4EB-6783B208EA12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80E4-8A40-1DEF-1267-079558BE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B082-1910-6782-A5D8-D7CE3882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2FB98-F5A3-EAD4-C58B-5C4479BB7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A3FA-B8B8-8700-AE67-75C83B0CB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B346-5207-EC3C-EC5C-CAAF79C5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B909F-0DAD-EF43-BD61-D49A3729F966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540F8-2DC9-B4CE-476C-B19BC354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005A6-FC58-4864-2134-524043FC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BD0C-F047-BB8D-334E-26DB6BB1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7D15C-E712-D640-924E-1CE94175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CAC72-B759-F098-9066-040D04CB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99CD0-1312-E046-A25A-EF67E8F26F22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D4A3A-2D59-9F87-DE64-5E4BC79A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B2F00-2684-2A1E-63A1-0A47D2C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BD8C-862C-9797-1C76-AE3042487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A477E-F414-17E9-34AC-22E90C72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02E1C-4861-1084-B022-B5C8CBDF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FF94-728B-E64A-8809-790A4B1ED3D4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5946-3920-3127-C8E5-CCE8103D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31EF-888C-E178-1E17-4C02887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5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622-B67A-307F-DA63-314F1335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DEFC-FE71-165C-2EFD-94616DD42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629E3-0250-FCC3-38D5-FE9B3921B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C4CD0-41EB-F888-86F6-6B13E3C5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5F34A-1CEF-A047-A231-02CE8861FB9D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CA8F0-8F13-F417-700F-D6B99807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72BD-0D01-94A9-6C69-061398F0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9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132B-535E-C6FF-7744-59072AC8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19B6-CC99-9422-DDE9-9545CB5E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968A7-2F54-8F34-741D-8F359827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759E6-5564-DDCF-5B73-F07536E97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8044A-F3B0-A998-C9B6-A57F5868C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0AB77-8CA1-B9CF-F7B2-C6C4F20B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89715-70F5-924C-B3F8-AD1883EF0647}" type="datetime1">
              <a:rPr lang="en-US" smtClean="0"/>
              <a:t>2/12/25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07F81-42D1-F665-6C36-A19D22D7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FF3D2A-7D66-155A-A86F-ACA412F0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7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1A73-84D3-E333-052E-8277676E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639D7-DE91-8EEE-CB03-49027581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2980-813B-CE49-B375-E252E333A381}" type="datetime1">
              <a:rPr lang="en-US" smtClean="0"/>
              <a:t>2/12/25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8C9F4-1DB9-A4B6-BDFA-57CCE720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468F7-1C54-33EB-435E-DF0A574E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629FA-128B-64AF-5D24-B7952161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90C0A-6F6A-0D4B-8E91-ACA8A5BF8E76}" type="datetime1">
              <a:rPr lang="en-US" smtClean="0"/>
              <a:t>2/12/25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1E20C-A3DF-98CD-5589-83AFEF21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47EAF-48C8-B2A3-5706-6DEC5128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B540-96EF-2FB2-8666-C75FD394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0AB0-532E-9427-52BD-F3E58F4B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5005D-119E-CC93-C7B9-585CA2D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26C4-9C8B-37D7-6909-DCA4ABC5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399F8-5E62-5A4D-97BB-29105228C9E6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0B20C-A21E-6F83-1B0C-35184FB1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62779-E10B-29FD-3ED3-15120301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B992-81C7-74DF-B320-5BA94F16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BE8874-F766-6140-79A4-BCA315327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51DE-1FA1-DFC5-EB48-ADDF4A7F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0579-C751-856B-BD91-C23B2AA9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C528A-E76A-414B-946C-79A173F175C6}" type="datetime1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28CC2-82B4-DE20-B5AA-48BE190D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8B101-BE24-1983-9065-6BA52075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D933C-DF95-5365-F5C1-F1498E776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936ED-01E8-71DF-FB7A-FD7802D5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2555-F48E-0CD5-7833-F271C619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5CE49-D2F1-D84A-9B2E-0E5EACFB1C70}" type="datetime1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89A4D-5030-4CF5-CCA8-0D8D8B6B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47716-553C-E069-D179-B09B234AF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79E-25AB-5771-3F10-00F8059C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Poppins" pitchFamily="2" charset="77"/>
                <a:cs typeface="Poppins" pitchFamily="2" charset="77"/>
              </a:rPr>
              <a:t>Natural Language Processing </a:t>
            </a:r>
            <a:r>
              <a:rPr lang="en-US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Tutorials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79E56-D071-8596-A083-46AA9F3F7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98901"/>
          </a:xfrm>
        </p:spPr>
        <p:txBody>
          <a:bodyPr/>
          <a:lstStyle/>
          <a:p>
            <a:r>
              <a:rPr lang="en-US" sz="2000" i="1" dirty="0">
                <a:latin typeface="Avenir Book" panose="02000503020000020003" pitchFamily="2" charset="0"/>
              </a:rPr>
              <a:t>Become a natural language processing expert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EA932-9ED4-8A19-5408-425870D34EB7}"/>
              </a:ext>
            </a:extLst>
          </p:cNvPr>
          <p:cNvSpPr txBox="1"/>
          <p:nvPr/>
        </p:nvSpPr>
        <p:spPr>
          <a:xfrm>
            <a:off x="4324796" y="4604559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Supervised by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Dr. Kenny Zhu</a:t>
            </a:r>
          </a:p>
          <a:p>
            <a:pPr algn="ctr"/>
            <a:endParaRPr lang="en-US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7CE70-3030-1D1D-BBAD-2E5D46F4850A}"/>
              </a:ext>
            </a:extLst>
          </p:cNvPr>
          <p:cNvSpPr txBox="1"/>
          <p:nvPr/>
        </p:nvSpPr>
        <p:spPr>
          <a:xfrm>
            <a:off x="4505619" y="509403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TAs: </a:t>
            </a:r>
            <a:r>
              <a:rPr lang="en-US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Essam Abdelghany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FEAEC-9D59-703D-A89A-0294FB18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0</a:t>
            </a:fld>
            <a:endParaRPr lang="en-US"/>
          </a:p>
        </p:txBody>
      </p:sp>
      <p:pic>
        <p:nvPicPr>
          <p:cNvPr id="4" name="Picture 14" descr="Machine Learning PNG Background - PNG All | PNG All">
            <a:extLst>
              <a:ext uri="{FF2B5EF4-FFF2-40B4-BE49-F238E27FC236}">
                <a16:creationId xmlns:a16="http://schemas.microsoft.com/office/drawing/2014/main" id="{372B06F8-11FF-10A9-5D94-7ED7A52EE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24" y="3775652"/>
            <a:ext cx="2304143" cy="2304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ire Chatbot Developers | Hire Remote Chatbot Developers -Prismetric">
            <a:extLst>
              <a:ext uri="{FF2B5EF4-FFF2-40B4-BE49-F238E27FC236}">
                <a16:creationId xmlns:a16="http://schemas.microsoft.com/office/drawing/2014/main" id="{BDCD2D21-A4F5-6FB6-E994-317D5FAB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733" y="3429000"/>
            <a:ext cx="3229303" cy="322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70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 </a:t>
            </a:r>
            <a:r>
              <a:rPr lang="en" b="1" dirty="0">
                <a:latin typeface="Poppins" pitchFamily="2" charset="77"/>
                <a:cs typeface="Poppins" pitchFamily="2" charset="77"/>
              </a:rPr>
              <a:t>Notes</a:t>
            </a: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019" y="2194898"/>
            <a:ext cx="11478960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1) </a:t>
            </a:r>
            <a:r>
              <a:rPr lang="en-US" dirty="0"/>
              <a:t>Which of the four types of the classifiers has an inference cost proportional to the size of the training data? </a:t>
            </a:r>
          </a:p>
          <a:p>
            <a:pPr marL="514350" indent="-514350">
              <a:buAutoNum type="alphaLcParenR"/>
            </a:pPr>
            <a:r>
              <a:rPr lang="en-US" dirty="0" err="1"/>
              <a:t>Naïve</a:t>
            </a:r>
            <a:r>
              <a:rPr lang="en-US" dirty="0"/>
              <a:t> Bayes</a:t>
            </a:r>
          </a:p>
          <a:p>
            <a:pPr marL="514350" indent="-514350">
              <a:buAutoNum type="alphaLcParenR"/>
            </a:pPr>
            <a:r>
              <a:rPr lang="en-US" dirty="0"/>
              <a:t> Logistic Regression </a:t>
            </a:r>
          </a:p>
          <a:p>
            <a:pPr marL="514350" indent="-514350">
              <a:buAutoNum type="alphaLcParenR"/>
            </a:pPr>
            <a:r>
              <a:rPr lang="en-US" dirty="0"/>
              <a:t>Support Vector Machine </a:t>
            </a:r>
          </a:p>
          <a:p>
            <a:pPr marL="514350" indent="-514350">
              <a:buAutoNum type="alphaLcParenR"/>
            </a:pPr>
            <a:r>
              <a:rPr lang="en-US" dirty="0"/>
              <a:t>K-Nearest Neighbors 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97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 </a:t>
            </a:r>
            <a:r>
              <a:rPr lang="en" b="1" dirty="0">
                <a:latin typeface="Poppins" pitchFamily="2" charset="77"/>
                <a:cs typeface="Poppins" pitchFamily="2" charset="77"/>
              </a:rPr>
              <a:t>Notes</a:t>
            </a: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5019" y="1735282"/>
                <a:ext cx="11478960" cy="39799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2) </a:t>
                </a:r>
                <a:r>
                  <a:rPr lang="en-US" dirty="0"/>
                  <a:t>The bag-of-words approach to 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takes advantage of which of the following: </a:t>
                </a:r>
              </a:p>
              <a:p>
                <a:pPr marL="514350" indent="-514350">
                  <a:buAutoNum type="alphaLcParenR"/>
                </a:pPr>
                <a:r>
                  <a:rPr lang="en-US" dirty="0"/>
                  <a:t>k-gram language model </a:t>
                </a:r>
              </a:p>
              <a:p>
                <a:pPr marL="514350" indent="-514350">
                  <a:buAutoNum type="alphaLcParenR"/>
                </a:pPr>
                <a:r>
                  <a:rPr lang="en-US" dirty="0"/>
                  <a:t>b) tri-gram language model </a:t>
                </a:r>
              </a:p>
              <a:p>
                <a:pPr marL="514350" indent="-514350">
                  <a:buAutoNum type="alphaLcParenR"/>
                </a:pPr>
                <a:r>
                  <a:rPr lang="en-US" dirty="0"/>
                  <a:t>c) bigram language model </a:t>
                </a:r>
              </a:p>
              <a:p>
                <a:pPr marL="514350" indent="-514350">
                  <a:buAutoNum type="alphaLcParenR"/>
                </a:pPr>
                <a:r>
                  <a:rPr lang="en-US" dirty="0"/>
                  <a:t>d) unigram language model</a:t>
                </a:r>
              </a:p>
              <a:p>
                <a:pPr marL="514350" indent="-514350">
                  <a:buAutoNum type="alphaLcParenR"/>
                </a:pPr>
                <a:endParaRPr lang="en-US" dirty="0">
                  <a:latin typeface="Poppins" pitchFamily="2" charset="77"/>
                  <a:cs typeface="Poppins" pitchFamily="2" charset="77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, 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, …, 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 err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|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|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  |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 … 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 err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5019" y="1735282"/>
                <a:ext cx="11478960" cy="3979900"/>
              </a:xfrm>
              <a:blipFill>
                <a:blip r:embed="rId3"/>
                <a:stretch>
                  <a:fillRect l="-1105" t="-2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58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 </a:t>
            </a:r>
            <a:r>
              <a:rPr lang="en" b="1" dirty="0">
                <a:latin typeface="Poppins" pitchFamily="2" charset="77"/>
                <a:cs typeface="Poppins" pitchFamily="2" charset="77"/>
              </a:rPr>
              <a:t>Notes</a:t>
            </a: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4FDB78-82F1-156B-CAAA-5289765D5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454" y="1441591"/>
            <a:ext cx="9773136" cy="46260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0428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8BF55-02E9-973B-046D-AF440C0BD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7FD0-767A-072B-95BB-369317332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 </a:t>
            </a:r>
            <a:r>
              <a:rPr lang="en" b="1" dirty="0">
                <a:latin typeface="Poppins" pitchFamily="2" charset="77"/>
                <a:cs typeface="Poppins" pitchFamily="2" charset="77"/>
              </a:rPr>
              <a:t>Notes</a:t>
            </a:r>
            <a:endParaRPr lang="en-US" b="1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DF521-1EED-FADA-6662-B13706212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D0C09EC6-CDA0-E444-DAF1-601CA5B23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6DACF6-69C8-2DF3-1A67-38AB8F7FD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902" y="1352978"/>
            <a:ext cx="7212445" cy="1683897"/>
          </a:xfrm>
          <a:prstGeom prst="rect">
            <a:avLst/>
          </a:prstGeom>
          <a:ln>
            <a:solidFill>
              <a:schemeClr val="tx1"/>
            </a:solidFill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3797CCA-8B30-C66D-B8DA-F1D840972F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03902" y="3429000"/>
                <a:ext cx="9680140" cy="241458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Given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𝒏</m:t>
                            </m:r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𝑯𝒆𝒍𝒍𝒐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𝑾𝒐𝒓𝒍𝒅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b="1" dirty="0"/>
                  <a:t>we have:</a:t>
                </a:r>
              </a:p>
              <a:p>
                <a:pPr marL="0" indent="0">
                  <a:buNone/>
                </a:pPr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𝐻𝑒𝑙𝑙𝑜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𝑊𝑜𝑟𝑙𝑑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𝐻𝑒𝑙𝑙𝑜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𝑊𝑜𝑟𝑙𝑑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𝐻𝑒𝑙𝑙𝑜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 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𝐻𝑒𝑙𝑙𝑜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sz="2000" dirty="0"/>
              </a:p>
              <a:p>
                <a:r>
                  <a:rPr lang="en-US" sz="2000" dirty="0"/>
                  <a:t>Bigram computation also requires unigram counts. Trigram computation also requires bigram counts and so on.</a:t>
                </a:r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3797CCA-8B30-C66D-B8DA-F1D840972F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03902" y="3429000"/>
                <a:ext cx="9680140" cy="2414588"/>
              </a:xfrm>
              <a:blipFill>
                <a:blip r:embed="rId5"/>
                <a:stretch>
                  <a:fillRect l="-1311" t="-4188" b="-23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312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820" y="38469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Thank You</a:t>
            </a:r>
            <a:endParaRPr lang="en-US" sz="6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D2862C-A77B-8DC2-29B4-805301F8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14" descr="Machine Learning PNG Background - PNG All | PNG All">
            <a:extLst>
              <a:ext uri="{FF2B5EF4-FFF2-40B4-BE49-F238E27FC236}">
                <a16:creationId xmlns:a16="http://schemas.microsoft.com/office/drawing/2014/main" id="{66AB08A5-3187-4322-7326-A57437B38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9B027045-7614-2657-8E15-44A113A50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23" y="5172524"/>
            <a:ext cx="1450795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Machine Learning PNG Background - PNG All | PNG All">
            <a:extLst>
              <a:ext uri="{FF2B5EF4-FFF2-40B4-BE49-F238E27FC236}">
                <a16:creationId xmlns:a16="http://schemas.microsoft.com/office/drawing/2014/main" id="{73416BF7-31AB-D6ED-C993-1686F98DA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157" y="873448"/>
            <a:ext cx="5106975" cy="480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9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415" y="2718649"/>
            <a:ext cx="3120342" cy="1325563"/>
          </a:xfrm>
        </p:spPr>
        <p:txBody>
          <a:bodyPr>
            <a:noAutofit/>
          </a:bodyPr>
          <a:lstStyle/>
          <a:p>
            <a:r>
              <a:rPr lang="en" sz="9900" b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sz="9900" b="1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sz="99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9AE43-A1C7-DF8B-049A-2B83203D8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B3F07-2D9C-0DA3-20FC-E22C7E49002C}"/>
              </a:ext>
            </a:extLst>
          </p:cNvPr>
          <p:cNvSpPr txBox="1"/>
          <p:nvPr/>
        </p:nvSpPr>
        <p:spPr>
          <a:xfrm>
            <a:off x="1835407" y="5361710"/>
            <a:ext cx="8873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Reminder in tutorials we recap on lecture via pop quiz, learn technologies discuss hard problems in assignments, demonstrate practical aspects of content learnt in lecture</a:t>
            </a:r>
          </a:p>
        </p:txBody>
      </p:sp>
      <p:pic>
        <p:nvPicPr>
          <p:cNvPr id="6" name="Picture 14" descr="Machine Learning PNG Background - PNG All | PNG All">
            <a:extLst>
              <a:ext uri="{FF2B5EF4-FFF2-40B4-BE49-F238E27FC236}">
                <a16:creationId xmlns:a16="http://schemas.microsoft.com/office/drawing/2014/main" id="{A40A7DBF-D0DA-2E02-860D-F6F6816E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95999" y="1804782"/>
            <a:ext cx="2650435" cy="26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37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1) The difference between generative and discriminative models………..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a) Only generative can 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b) Only discriminative can 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c) In generative models, we can generate data by sampling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d) Discriminative models learn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directly</a:t>
                </a:r>
              </a:p>
              <a:p>
                <a:pPr marL="457200" lvl="1" indent="0">
                  <a:lnSpc>
                    <a:spcPct val="150000"/>
                  </a:lnSpc>
                  <a:buNone/>
                </a:pPr>
                <a:endParaRPr lang="en-US" sz="1700" dirty="0">
                  <a:latin typeface="Poppins" pitchFamily="2" charset="77"/>
                  <a:cs typeface="Poppins" pitchFamily="2" charset="77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  <a:blipFill>
                <a:blip r:embed="rId5"/>
                <a:stretch>
                  <a:fillRect l="-1032" t="-3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</p:spTree>
    <p:extLst>
      <p:ext uri="{BB962C8B-B14F-4D97-AF65-F5344CB8AC3E}">
        <p14:creationId xmlns:p14="http://schemas.microsoft.com/office/powerpoint/2010/main" val="298302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2) The number of parameters in logistic regression…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Generally depends on the size of vocabulary</a:t>
            </a:r>
          </a:p>
          <a:p>
            <a:pPr marL="0" indent="0">
              <a:buNone/>
            </a:pPr>
            <a:r>
              <a:rPr lang="en-US" dirty="0"/>
              <a:t>b) Is equal to the number of features plus one</a:t>
            </a:r>
          </a:p>
          <a:p>
            <a:pPr marL="0" indent="0">
              <a:buNone/>
            </a:pPr>
            <a:r>
              <a:rPr lang="en-US" dirty="0"/>
              <a:t>c) Is quadratic in terms of the number of features</a:t>
            </a:r>
          </a:p>
          <a:p>
            <a:pPr marL="0" indent="0">
              <a:buNone/>
            </a:pPr>
            <a:r>
              <a:rPr lang="en-US" dirty="0"/>
              <a:t>e) Depends on the underlying logistic network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ABBDB-B25E-1052-25C3-A4D02C3B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3</a:t>
            </a:fld>
            <a:endParaRPr lang="en-US"/>
          </a:p>
        </p:txBody>
      </p:sp>
      <p:pic>
        <p:nvPicPr>
          <p:cNvPr id="6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FB5D981A-9714-41BD-6AB3-483A1F61C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7B32200-3921-3FCC-FBC4-F3A702B50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11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3) In logistic regression, we must………..</a:t>
            </a:r>
          </a:p>
          <a:p>
            <a:pPr marL="0" indent="0">
              <a:buNone/>
            </a:pPr>
            <a:r>
              <a:rPr lang="en-US" dirty="0"/>
              <a:t>a) Represent each document by a numerical vector</a:t>
            </a:r>
          </a:p>
          <a:p>
            <a:pPr marL="0" indent="0">
              <a:buNone/>
            </a:pPr>
            <a:r>
              <a:rPr lang="en-US" dirty="0"/>
              <a:t>b) Extract numerical features from the document</a:t>
            </a:r>
          </a:p>
          <a:p>
            <a:pPr marL="0" indent="0">
              <a:buNone/>
            </a:pPr>
            <a:r>
              <a:rPr lang="en-US" dirty="0"/>
              <a:t>c) Compute probabilities for all possible bigrams</a:t>
            </a:r>
          </a:p>
          <a:p>
            <a:pPr marL="0" indent="0">
              <a:buNone/>
            </a:pPr>
            <a:r>
              <a:rPr lang="en-US" dirty="0"/>
              <a:t>d) None of the above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4) Assumptions made by logistic regression………..</a:t>
            </a:r>
          </a:p>
          <a:p>
            <a:pPr marL="0" indent="0">
              <a:buNone/>
            </a:pPr>
            <a:r>
              <a:rPr lang="en-US" dirty="0"/>
              <a:t>a) Conditional Independence</a:t>
            </a:r>
          </a:p>
          <a:p>
            <a:pPr marL="0" indent="0">
              <a:buNone/>
            </a:pPr>
            <a:r>
              <a:rPr lang="en-US" dirty="0"/>
              <a:t>b) Sequence Irrelevance</a:t>
            </a:r>
          </a:p>
          <a:p>
            <a:pPr marL="0" indent="0">
              <a:buNone/>
            </a:pPr>
            <a:r>
              <a:rPr lang="en-US" dirty="0"/>
              <a:t>c) Any assumptions made by the features</a:t>
            </a:r>
          </a:p>
          <a:p>
            <a:pPr marL="0" indent="0">
              <a:buNone/>
            </a:pPr>
            <a:r>
              <a:rPr lang="en-US" dirty="0"/>
              <a:t>d) Linearity of the feature space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61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5) The Sigmoid function………..</a:t>
                </a:r>
              </a:p>
              <a:p>
                <a:pPr marL="0" indent="0">
                  <a:buNone/>
                </a:pPr>
                <a:r>
                  <a:rPr lang="en-US" dirty="0"/>
                  <a:t>a) Is a probability distribution</a:t>
                </a:r>
              </a:p>
              <a:p>
                <a:pPr marL="0" indent="0">
                  <a:buNone/>
                </a:pPr>
                <a:r>
                  <a:rPr lang="en-US" dirty="0"/>
                  <a:t>b) Is a cumulative density function</a:t>
                </a:r>
              </a:p>
              <a:p>
                <a:pPr marL="0" indent="0">
                  <a:buNone/>
                </a:pPr>
                <a:r>
                  <a:rPr lang="en-US" dirty="0"/>
                  <a:t>c) Has derivative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’(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)(1−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d) Has </a:t>
                </a:r>
                <a14:m>
                  <m:oMath xmlns:m="http://schemas.openxmlformats.org/officeDocument/2006/math">
                    <m:r>
                      <a:rPr lang="el-GR" i="1" dirty="0">
                        <a:latin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el-GR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dirty="0"/>
              </a:p>
              <a:p>
                <a:pPr marL="457200" lvl="1" indent="0">
                  <a:lnSpc>
                    <a:spcPct val="150000"/>
                  </a:lnSpc>
                  <a:buNone/>
                </a:pPr>
                <a:endParaRPr lang="en-US" sz="1700" dirty="0">
                  <a:latin typeface="Poppins" pitchFamily="2" charset="77"/>
                  <a:cs typeface="Poppins" pitchFamily="2" charset="77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  <a:blipFill>
                <a:blip r:embed="rId5"/>
                <a:stretch>
                  <a:fillRect l="-1032" t="-3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17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5019" y="2194898"/>
                <a:ext cx="11478960" cy="329150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6) Minimizing Cross Entropy Loss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𝑦𝑙𝑜𝑔</m:t>
                        </m:r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) </a:t>
                </a:r>
                <a:r>
                  <a:rPr lang="en-US" b="1" dirty="0"/>
                  <a:t>………..</a:t>
                </a:r>
              </a:p>
              <a:p>
                <a:pPr marL="0" indent="0">
                  <a:buNone/>
                </a:pPr>
                <a:r>
                  <a:rPr lang="en-US" dirty="0"/>
                  <a:t>a) Equivalent to maximizing the probability of observing the data under the Bernoulli Distribution</a:t>
                </a:r>
              </a:p>
              <a:p>
                <a:pPr marL="0" indent="0">
                  <a:buNone/>
                </a:pPr>
                <a:r>
                  <a:rPr lang="en-US" dirty="0"/>
                  <a:t>b) Equivalent to maximizing the probability of observing the data under the Bernoulli Distribution</a:t>
                </a:r>
              </a:p>
              <a:p>
                <a:pPr marL="0" indent="0">
                  <a:buNone/>
                </a:pPr>
                <a:r>
                  <a:rPr lang="en-US" dirty="0"/>
                  <a:t>c) Purpose is to find the optimal values of the parameters</a:t>
                </a:r>
              </a:p>
              <a:p>
                <a:pPr marL="0" indent="0">
                  <a:buNone/>
                </a:pPr>
                <a:r>
                  <a:rPr lang="en-US" dirty="0"/>
                  <a:t>d) Can have multiple solutions for </a:t>
                </a:r>
                <a:r>
                  <a:rPr lang="en-US" dirty="0" err="1"/>
                  <a:t>Logisitic</a:t>
                </a:r>
                <a:r>
                  <a:rPr lang="en-US" dirty="0"/>
                  <a:t> regression</a:t>
                </a:r>
              </a:p>
              <a:p>
                <a:pPr marL="457200" lvl="1" indent="0">
                  <a:lnSpc>
                    <a:spcPct val="150000"/>
                  </a:lnSpc>
                  <a:buNone/>
                </a:pPr>
                <a:endParaRPr lang="en-US" sz="1700" dirty="0">
                  <a:latin typeface="Poppins" pitchFamily="2" charset="77"/>
                  <a:cs typeface="Poppins" pitchFamily="2" charset="77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5019" y="2194898"/>
                <a:ext cx="11478960" cy="3291502"/>
              </a:xfrm>
              <a:blipFill>
                <a:blip r:embed="rId5"/>
                <a:stretch>
                  <a:fillRect l="-1105" t="-21456" r="-110" b="-45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77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6B957-735F-7607-1F6F-EF3B4FAC1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8B2D-72E7-053E-1EF4-EBAE4AE72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4543" y="2023112"/>
            <a:ext cx="8218613" cy="2499043"/>
          </a:xfrm>
        </p:spPr>
        <p:txBody>
          <a:bodyPr>
            <a:noAutofit/>
          </a:bodyPr>
          <a:lstStyle/>
          <a:p>
            <a:r>
              <a:rPr lang="en" sz="8000" b="1" dirty="0">
                <a:latin typeface="Poppins" pitchFamily="2" charset="77"/>
                <a:cs typeface="Poppins" pitchFamily="2" charset="77"/>
              </a:rPr>
              <a:t>Quiz</a:t>
            </a:r>
            <a:br>
              <a:rPr lang="en" sz="8000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</a:br>
            <a:r>
              <a:rPr lang="en" sz="8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Notes</a:t>
            </a:r>
            <a:endParaRPr lang="en-US" sz="8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04EA5-638A-2A92-2307-1047E44F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14" descr="Machine Learning PNG Background - PNG All | PNG All">
            <a:extLst>
              <a:ext uri="{FF2B5EF4-FFF2-40B4-BE49-F238E27FC236}">
                <a16:creationId xmlns:a16="http://schemas.microsoft.com/office/drawing/2014/main" id="{9646E716-6A00-0FB5-0442-15569736B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97435" y="1871720"/>
            <a:ext cx="2650435" cy="26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83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2953</TotalTime>
  <Words>541</Words>
  <Application>Microsoft Macintosh PowerPoint</Application>
  <PresentationFormat>Widescreen</PresentationFormat>
  <Paragraphs>93</Paragraphs>
  <Slides>14</Slides>
  <Notes>13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Avenir Book</vt:lpstr>
      <vt:lpstr>Calibri</vt:lpstr>
      <vt:lpstr>Calibri Light</vt:lpstr>
      <vt:lpstr>Cambria Math</vt:lpstr>
      <vt:lpstr>Poppins</vt:lpstr>
      <vt:lpstr>Office Theme</vt:lpstr>
      <vt:lpstr>Natural Language Processing Tutorials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Quiz Notes</vt:lpstr>
      <vt:lpstr>Quiz Notes</vt:lpstr>
      <vt:lpstr>Quiz Notes</vt:lpstr>
      <vt:lpstr>Quiz Notes</vt:lpstr>
      <vt:lpstr>Quiz Notes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Basics &amp; Evolution</dc:title>
  <dc:creator>Essam Abdelghany</dc:creator>
  <cp:lastModifiedBy>Essam Wisam</cp:lastModifiedBy>
  <cp:revision>102</cp:revision>
  <dcterms:created xsi:type="dcterms:W3CDTF">2023-04-27T21:19:03Z</dcterms:created>
  <dcterms:modified xsi:type="dcterms:W3CDTF">2025-02-12T21:55:55Z</dcterms:modified>
</cp:coreProperties>
</file>

<file path=docProps/thumbnail.jpeg>
</file>